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eg"/>
  <Override PartName="/ppt/media/image4.jpg" ContentType="image/jpeg"/>
  <Override PartName="/ppt/notesSlides/notesSlide1.xml" ContentType="application/vnd.openxmlformats-officedocument.presentationml.notesSlide+xml"/>
  <Override PartName="/ppt/media/image6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77" r:id="rId3"/>
    <p:sldId id="258" r:id="rId4"/>
    <p:sldId id="259" r:id="rId5"/>
    <p:sldId id="260" r:id="rId6"/>
    <p:sldId id="261" r:id="rId7"/>
    <p:sldId id="278" r:id="rId8"/>
    <p:sldId id="27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56" y="78"/>
      </p:cViewPr>
      <p:guideLst>
        <p:guide orient="horz" pos="43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3E914-8934-44A3-8B43-7E9892D7C3E6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B4DBF-5562-4BB7-8A47-3B16112C39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68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18CCC-9490-4D48-AD56-8C3178A4F2B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043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16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15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1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99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775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28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9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76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86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FAE1-A04B-454D-81E5-E4B0EB05F6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E1F7D-7831-4239-9D4B-0A85720C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93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4. Зарождение и эволюция психики</a:t>
            </a:r>
            <a:endParaRPr lang="ru-RU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831" y="0"/>
            <a:ext cx="5396458" cy="6858000"/>
          </a:xfrm>
          <a:prstGeom prst="rect">
            <a:avLst/>
          </a:prstGeom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256212" cy="3811588"/>
          </a:xfrm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 в рассмотрении развития психики.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психики и ее особенности.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Свойства и уровни развития психики.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стадии развития психики.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Эволюция  психики.</a:t>
            </a:r>
          </a:p>
          <a:p>
            <a:pPr marL="342900" indent="-342900">
              <a:buAutoNum type="arabicPeriod"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6567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66" y="0"/>
            <a:ext cx="11561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4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902"/>
            <a:ext cx="10515600" cy="6505731"/>
          </a:xfrm>
        </p:spPr>
        <p:txBody>
          <a:bodyPr>
            <a:normAutofit/>
          </a:bodyPr>
          <a:lstStyle/>
          <a:p>
            <a:r>
              <a:rPr lang="ru-RU" dirty="0" smtClean="0"/>
              <a:t>В переводе с древнегреческого «психология» — это наука о душе, и, следовательно, ее предметом является «душа», или психика. </a:t>
            </a:r>
          </a:p>
          <a:p>
            <a:r>
              <a:rPr lang="ru-RU" dirty="0" smtClean="0"/>
              <a:t>Существуют различные точки зрения на такой сложный и многогранный феномен, каким является «психика», или «душа».</a:t>
            </a:r>
          </a:p>
          <a:p>
            <a:r>
              <a:rPr lang="ru-RU" dirty="0" smtClean="0"/>
              <a:t> Большинство из них относится или к идеалистическому, или к материалистическому толкованию. 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 — это свойство высокоорганизованной живой материи, заключающееся в активном отражении субъектом объективною мира, в построении субъектом неотчуждаемой от него картины этого мира и регуляции на этой основе поведения и деятельности.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Из данного определения следует ряд основополагающих суждений о природе и механизмах проявления психики.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73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0" y="-52517"/>
            <a:ext cx="7390151" cy="6190937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Во-первых, психика — это свойство только живой высокоорганизованной живой материи. </a:t>
            </a:r>
          </a:p>
          <a:p>
            <a:r>
              <a:rPr lang="ru-RU" sz="2400" dirty="0" smtClean="0"/>
              <a:t>Следовательно, не всякая живая материя обладает этим свойством, а лишь та, которая обладает специфическими органами, обусловливающими возможность существования психики.  </a:t>
            </a:r>
            <a:r>
              <a:rPr lang="ru-RU" sz="2400" dirty="0" smtClean="0">
                <a:solidFill>
                  <a:srgbClr val="FF0000"/>
                </a:solidFill>
              </a:rPr>
              <a:t>???</a:t>
            </a:r>
          </a:p>
          <a:p>
            <a:r>
              <a:rPr lang="ru-RU" sz="2400" b="1" u="sng" dirty="0" smtClean="0"/>
              <a:t>Во-вторых, главная особенность психики заключается в способности отражать объективный мир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Что это означает? Буквально это значит следующее: высокоорганизованная живая материя, обладающая психикой, обладает способностью получения информации об окружающем ее мире. </a:t>
            </a:r>
          </a:p>
          <a:p>
            <a:r>
              <a:rPr lang="ru-RU" sz="2400" dirty="0" smtClean="0"/>
              <a:t>В то же время получение информации связано с созданием этой высокоорганизованной материей определенного психического, т. е. субъективного по своей природе и идеалистического (нематериального) по своей сути образа, который с определенной мерой точности является копией материальных объектов реального мира. </a:t>
            </a:r>
            <a:endParaRPr lang="ru-RU" sz="2400" dirty="0"/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9" r="10949"/>
          <a:stretch>
            <a:fillRect/>
          </a:stretch>
        </p:blipFill>
        <p:spPr>
          <a:xfrm>
            <a:off x="7674965" y="344774"/>
            <a:ext cx="4212236" cy="596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77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85613"/>
          </a:xfrm>
        </p:spPr>
        <p:txBody>
          <a:bodyPr>
            <a:normAutofit/>
          </a:bodyPr>
          <a:lstStyle/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В-третьих, </a:t>
            </a:r>
            <a:r>
              <a:rPr lang="ru-RU" dirty="0" smtClean="0"/>
              <a:t>получаемая живым существом информация об окружающем мире служит основой для регуляции внутренней среды живого организма и формирования его поведения, что в целом определяет возможность относительно длительного существования этого организма в постоянно изменяющихся условиях среды обитания. </a:t>
            </a:r>
          </a:p>
          <a:p>
            <a:r>
              <a:rPr lang="ru-RU" dirty="0" smtClean="0"/>
              <a:t>Следовательно, живая материя, обладающая психикой, </a:t>
            </a:r>
            <a:r>
              <a:rPr lang="ru-RU" i="1" dirty="0" smtClean="0"/>
              <a:t>способна реагировать </a:t>
            </a:r>
            <a:r>
              <a:rPr lang="ru-RU" dirty="0" smtClean="0"/>
              <a:t>на изменение внешней среды или на воздействия объектов окружающей среды. </a:t>
            </a:r>
          </a:p>
          <a:p>
            <a:r>
              <a:rPr lang="ru-RU" dirty="0" smtClean="0"/>
              <a:t>Необходимо подчеркнуть, что существует весьма значительное количество форм живой материи, обладающих определенными психическими способностями. </a:t>
            </a:r>
          </a:p>
          <a:p>
            <a:r>
              <a:rPr lang="ru-RU" dirty="0" smtClean="0"/>
              <a:t>Эти формы живой материи отличаются друг от друга по уровню развития психических свойств.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18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4892"/>
            <a:ext cx="10515600" cy="601207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Элементарная способность реагировать избирательно на воздействие внешней среды наблюдается уже у простейших форм живой материи. </a:t>
            </a:r>
          </a:p>
          <a:p>
            <a:r>
              <a:rPr lang="ru-RU" dirty="0" smtClean="0"/>
              <a:t>Так, амеба, представляющая собой всего лишь одну живую клетку, заполненную протоплазмой, удаляется от одних раздражителей и приближается к другим. </a:t>
            </a:r>
          </a:p>
          <a:p>
            <a:r>
              <a:rPr lang="ru-RU" dirty="0" smtClean="0"/>
              <a:t>По своей сути движения амебы являются начальной формой приспособления простейших организмов к внешней среде. </a:t>
            </a:r>
          </a:p>
          <a:p>
            <a:r>
              <a:rPr lang="ru-RU" dirty="0" smtClean="0"/>
              <a:t>Подобное приспособление возможно благодаря существованию определенного свойства, отличающего живую материю от неживой. </a:t>
            </a:r>
          </a:p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свойство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раздражимость. </a:t>
            </a:r>
          </a:p>
          <a:p>
            <a:r>
              <a:rPr lang="ru-RU" dirty="0" smtClean="0"/>
              <a:t>Внешне она выражается в проявлении вынужденной активности живого организма. </a:t>
            </a:r>
          </a:p>
          <a:p>
            <a:r>
              <a:rPr lang="ru-RU" dirty="0" smtClean="0"/>
              <a:t>Чем выше уровень развития организма, тем более сложную форму имеет проявление его активности в случае изменения условий среды обитания. </a:t>
            </a:r>
          </a:p>
          <a:p>
            <a:r>
              <a:rPr lang="ru-RU" dirty="0" smtClean="0"/>
              <a:t>Первичные формы раздражимости обнаруживаются даже у растений, например, так называемый «тропизм» — вынужденное движение.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75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51" y="0"/>
            <a:ext cx="10193311" cy="671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4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575" y="2124075"/>
            <a:ext cx="7200899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04294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478</Words>
  <Application>Microsoft Office PowerPoint</Application>
  <PresentationFormat>Широкоэкранный</PresentationFormat>
  <Paragraphs>29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Лекция 4. Зарождение и эволюция психики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USERok</dc:creator>
  <cp:lastModifiedBy>Ольга Хабижановна</cp:lastModifiedBy>
  <cp:revision>49</cp:revision>
  <dcterms:created xsi:type="dcterms:W3CDTF">2021-01-04T13:01:00Z</dcterms:created>
  <dcterms:modified xsi:type="dcterms:W3CDTF">2021-01-17T15:52:12Z</dcterms:modified>
</cp:coreProperties>
</file>